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77" r:id="rId8"/>
    <p:sldId id="278" r:id="rId9"/>
    <p:sldId id="262" r:id="rId10"/>
    <p:sldId id="263" r:id="rId11"/>
    <p:sldId id="264" r:id="rId12"/>
    <p:sldId id="265" r:id="rId13"/>
    <p:sldId id="280" r:id="rId14"/>
    <p:sldId id="281" r:id="rId15"/>
    <p:sldId id="266" r:id="rId16"/>
    <p:sldId id="282" r:id="rId17"/>
    <p:sldId id="268" r:id="rId18"/>
    <p:sldId id="269" r:id="rId19"/>
    <p:sldId id="267" r:id="rId20"/>
    <p:sldId id="284" r:id="rId21"/>
    <p:sldId id="285" r:id="rId22"/>
    <p:sldId id="270" r:id="rId23"/>
    <p:sldId id="271" r:id="rId24"/>
    <p:sldId id="272" r:id="rId25"/>
    <p:sldId id="276" r:id="rId26"/>
    <p:sldId id="287" r:id="rId27"/>
    <p:sldId id="288" r:id="rId28"/>
    <p:sldId id="274" r:id="rId29"/>
    <p:sldId id="273" r:id="rId30"/>
    <p:sldId id="279" r:id="rId31"/>
    <p:sldId id="275" r:id="rId32"/>
    <p:sldId id="286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FF2D"/>
    <a:srgbClr val="1ABB00"/>
    <a:srgbClr val="4D74FF"/>
    <a:srgbClr val="5321FF"/>
    <a:srgbClr val="1502FF"/>
    <a:srgbClr val="21A1FF"/>
    <a:srgbClr val="09C8FF"/>
    <a:srgbClr val="FF5217"/>
    <a:srgbClr val="FF0E68"/>
    <a:srgbClr val="F73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0114" autoAdjust="0"/>
  </p:normalViewPr>
  <p:slideViewPr>
    <p:cSldViewPr snapToGrid="0" snapToObjects="1">
      <p:cViewPr varScale="1">
        <p:scale>
          <a:sx n="105" d="100"/>
          <a:sy n="105" d="100"/>
        </p:scale>
        <p:origin x="86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1.png>
</file>

<file path=ppt/media/image19.png>
</file>

<file path=ppt/media/image2.png>
</file>

<file path=ppt/media/image23.png>
</file>

<file path=ppt/media/image24.png>
</file>

<file path=ppt/media/image25.png>
</file>

<file path=ppt/media/image3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7.png>
</file>

<file path=ppt/media/image48.png>
</file>

<file path=ppt/media/image49.png>
</file>

<file path=ppt/media/image5.png>
</file>

<file path=ppt/media/image50.png>
</file>

<file path=ppt/media/image51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3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0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6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46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14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38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897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49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8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7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096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DBF14-DD5C-E045-A338-32FB99006754}" type="datetimeFigureOut">
              <a:rPr lang="en-US" smtClean="0"/>
              <a:t>11/21/21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04B40-6606-684B-8BC3-C9E2459F9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527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emf"/><Relationship Id="rId3" Type="http://schemas.openxmlformats.org/officeDocument/2006/relationships/image" Target="../media/image39.emf"/><Relationship Id="rId7" Type="http://schemas.openxmlformats.org/officeDocument/2006/relationships/image" Target="../media/image4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image" Target="../media/image41.emf"/><Relationship Id="rId10" Type="http://schemas.openxmlformats.org/officeDocument/2006/relationships/image" Target="../media/image46.emf"/><Relationship Id="rId4" Type="http://schemas.openxmlformats.org/officeDocument/2006/relationships/image" Target="../media/image40.emf"/><Relationship Id="rId9" Type="http://schemas.openxmlformats.org/officeDocument/2006/relationships/image" Target="../media/image45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onicaminolta.com/instruments/knowledge/colo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50525" y="1345421"/>
            <a:ext cx="4491781" cy="4950228"/>
            <a:chOff x="1737083" y="615881"/>
            <a:chExt cx="5340496" cy="582308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E9FF56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37083" y="615881"/>
              <a:ext cx="2616200" cy="28575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FF3249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461379" y="615881"/>
              <a:ext cx="2616200" cy="28575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63FF29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1737083" y="3581461"/>
              <a:ext cx="2616200" cy="28575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prstClr val="black"/>
                <a:srgbClr val="1C93FF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4461379" y="3581461"/>
              <a:ext cx="2616200" cy="2857500"/>
            </a:xfrm>
            <a:prstGeom prst="rect">
              <a:avLst/>
            </a:prstGeom>
          </p:spPr>
        </p:pic>
      </p:grp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34" y="152400"/>
            <a:ext cx="9027242" cy="243704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34" y="6451286"/>
            <a:ext cx="9027242" cy="244704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22869" y="94936"/>
            <a:ext cx="9104312" cy="162982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>
            <a:prstTxWarp prst="textNoShape">
              <a:avLst/>
            </a:prstTxWarp>
          </a:bodyPr>
          <a:lstStyle/>
          <a:p>
            <a:pPr algn="ctr"/>
            <a:r>
              <a:rPr lang="en-US" sz="4400" dirty="0">
                <a:latin typeface="Times New Roman"/>
                <a:cs typeface="Times New Roman"/>
              </a:rPr>
              <a:t>Light, Color and Imaging</a:t>
            </a:r>
          </a:p>
        </p:txBody>
      </p:sp>
    </p:spTree>
    <p:extLst>
      <p:ext uri="{BB962C8B-B14F-4D97-AF65-F5344CB8AC3E}">
        <p14:creationId xmlns:p14="http://schemas.microsoft.com/office/powerpoint/2010/main" val="1184226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Commission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Internationale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de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L'éclairag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(CIE) 1931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matching functions: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2288754"/>
            <a:ext cx="3036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Ask a set of people: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366830" y="2091260"/>
            <a:ext cx="3429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Test light of wavelength </a:t>
            </a:r>
            <a:r>
              <a:rPr lang="en-US" dirty="0">
                <a:latin typeface="Symbol" charset="2"/>
                <a:cs typeface="Symbol" charset="2"/>
              </a:rPr>
              <a:t>l=550 </a:t>
            </a:r>
            <a:r>
              <a:rPr lang="en-US" dirty="0">
                <a:latin typeface="Times New Roman"/>
                <a:cs typeface="Times New Roman"/>
              </a:rPr>
              <a:t>nm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8024" t="17411" r="10127" b="14958"/>
          <a:stretch/>
        </p:blipFill>
        <p:spPr>
          <a:xfrm>
            <a:off x="3002800" y="2447362"/>
            <a:ext cx="6015233" cy="388480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897573" y="6185408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sp>
        <p:nvSpPr>
          <p:cNvPr id="18" name="Rectangle 17"/>
          <p:cNvSpPr/>
          <p:nvPr/>
        </p:nvSpPr>
        <p:spPr>
          <a:xfrm>
            <a:off x="241693" y="2913319"/>
            <a:ext cx="33945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How much </a:t>
            </a:r>
            <a:r>
              <a:rPr lang="en-GB" sz="2400" dirty="0">
                <a:solidFill>
                  <a:srgbClr val="1ABB00"/>
                </a:solidFill>
                <a:latin typeface="Times New Roman" pitchFamily="18" charset="0"/>
              </a:rPr>
              <a:t>Green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(546.1nm) do you need?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5861377" y="4768413"/>
            <a:ext cx="2053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To match a test light of this </a:t>
            </a:r>
            <a:r>
              <a:rPr lang="en-US" dirty="0">
                <a:latin typeface="Symbol" charset="2"/>
                <a:cs typeface="Symbol" charset="2"/>
              </a:rPr>
              <a:t>l…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5861377" y="2811974"/>
            <a:ext cx="0" cy="29274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965803" y="2811974"/>
            <a:ext cx="2895574" cy="157000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946902" y="4174268"/>
            <a:ext cx="19962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Well, I need to dial in this much </a:t>
            </a:r>
            <a:r>
              <a:rPr lang="en-GB" dirty="0">
                <a:solidFill>
                  <a:srgbClr val="1ABB00"/>
                </a:solidFill>
                <a:latin typeface="Times New Roman" pitchFamily="18" charset="0"/>
              </a:rPr>
              <a:t>Green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 (546.1nm) </a:t>
            </a:r>
            <a:r>
              <a:rPr lang="en-US" dirty="0">
                <a:latin typeface="Times New Roman"/>
                <a:cs typeface="Times New Roman"/>
              </a:rPr>
              <a:t>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813" y="2288754"/>
            <a:ext cx="1451572" cy="145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23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Commission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Internationale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de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L'éclairag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(CIE) 1931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matching functions: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" y="2288754"/>
            <a:ext cx="3036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Ask a set of people: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366830" y="2091260"/>
            <a:ext cx="3429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Test light of wavelength </a:t>
            </a:r>
            <a:r>
              <a:rPr lang="en-US" dirty="0">
                <a:latin typeface="Symbol" charset="2"/>
                <a:cs typeface="Symbol" charset="2"/>
              </a:rPr>
              <a:t>l=550 </a:t>
            </a:r>
            <a:r>
              <a:rPr lang="en-US" dirty="0">
                <a:latin typeface="Times New Roman"/>
                <a:cs typeface="Times New Roman"/>
              </a:rPr>
              <a:t>nm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8024" t="17411" r="10127" b="14958"/>
          <a:stretch/>
        </p:blipFill>
        <p:spPr>
          <a:xfrm>
            <a:off x="3002800" y="2447362"/>
            <a:ext cx="6015233" cy="3884809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897573" y="6185408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sp>
        <p:nvSpPr>
          <p:cNvPr id="18" name="Rectangle 17"/>
          <p:cNvSpPr/>
          <p:nvPr/>
        </p:nvSpPr>
        <p:spPr>
          <a:xfrm>
            <a:off x="241693" y="2913319"/>
            <a:ext cx="33945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How much </a:t>
            </a:r>
            <a:r>
              <a:rPr lang="en-GB" sz="2400" dirty="0">
                <a:solidFill>
                  <a:srgbClr val="0000FF"/>
                </a:solidFill>
                <a:latin typeface="Times New Roman" pitchFamily="18" charset="0"/>
              </a:rPr>
              <a:t>Blue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(435.8nm) do you need?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5782819" y="4781507"/>
            <a:ext cx="2053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To match a test light of this </a:t>
            </a:r>
            <a:r>
              <a:rPr lang="en-US" dirty="0">
                <a:latin typeface="Symbol" charset="2"/>
                <a:cs typeface="Symbol" charset="2"/>
              </a:rPr>
              <a:t>l…</a:t>
            </a:r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5861377" y="5387627"/>
            <a:ext cx="0" cy="35182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2965803" y="4381979"/>
            <a:ext cx="2895574" cy="100564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946902" y="4174268"/>
            <a:ext cx="199624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Well, I need to dial in this much </a:t>
            </a:r>
            <a:r>
              <a:rPr lang="en-GB" dirty="0">
                <a:solidFill>
                  <a:srgbClr val="0000FF"/>
                </a:solidFill>
                <a:latin typeface="Times New Roman" pitchFamily="18" charset="0"/>
              </a:rPr>
              <a:t>Blue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 (435.8nm)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813" y="2288754"/>
            <a:ext cx="1451572" cy="145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03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Commission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Internationale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de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L'éclairag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(CIE) 1931 </a:t>
            </a:r>
            <a:r>
              <a:rPr lang="en-GB" sz="2800" b="1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b="1" dirty="0">
                <a:solidFill>
                  <a:srgbClr val="000000"/>
                </a:solidFill>
                <a:latin typeface="Times New Roman" pitchFamily="18" charset="0"/>
              </a:rPr>
              <a:t> matching functions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: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089335" y="6328998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9061" t="17374" r="10725" b="14789"/>
          <a:stretch/>
        </p:blipFill>
        <p:spPr>
          <a:xfrm>
            <a:off x="1154629" y="2578373"/>
            <a:ext cx="7326907" cy="3694374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 rot="16200000">
            <a:off x="-800212" y="3855899"/>
            <a:ext cx="31079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Scaled “Amount” Units</a:t>
            </a:r>
            <a:endParaRPr lang="en-US" sz="2400" dirty="0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561415" y="5384149"/>
            <a:ext cx="735398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0156" y="5630358"/>
            <a:ext cx="2208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So some of the colors are negative??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116815" y="5515904"/>
            <a:ext cx="628630" cy="3206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2116815" y="5630358"/>
            <a:ext cx="1398381" cy="2062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461117" y="2682037"/>
            <a:ext cx="708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  <p:sp>
        <p:nvSpPr>
          <p:cNvPr id="29" name="Rectangle 28"/>
          <p:cNvSpPr/>
          <p:nvPr/>
        </p:nvSpPr>
        <p:spPr>
          <a:xfrm>
            <a:off x="3799998" y="2702365"/>
            <a:ext cx="742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g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  <p:sp>
        <p:nvSpPr>
          <p:cNvPr id="30" name="Rectangle 29"/>
          <p:cNvSpPr/>
          <p:nvPr/>
        </p:nvSpPr>
        <p:spPr>
          <a:xfrm>
            <a:off x="2037182" y="2715323"/>
            <a:ext cx="742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b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51775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8E7ECC1B-8724-F344-B4EA-506FE375CB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343C6A-4213-D447-B5AF-428CDBDEB3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33F2E4-D686-AE4D-BA3C-05555162E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Rescaling each of the 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matching functions to their relative luminescence gives the RBG tri-stimulus 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084A17-CD04-6441-8FD2-346B63BE5F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0018" y="3676895"/>
            <a:ext cx="5168900" cy="469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4A80D0-8FCD-6749-BB78-3CF70A92A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0018" y="2923804"/>
            <a:ext cx="3314700" cy="469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DDC5E4-0E0B-3D46-8E43-FDB90DAA2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2500" y="4449103"/>
            <a:ext cx="4699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998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BDA988AD-8349-F040-823C-3B7A454C5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7E7BFC-6122-6F4A-8CD8-405F813AE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4B96E3-DF2A-A94B-B557-E12EEE364B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coordinates can be a bit difficult to visualize in a 3D volume, so well reduce the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space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dimention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to 2D with the trick: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010AE9-35FD-C24B-B6F2-622360246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5219" y="2833622"/>
            <a:ext cx="2675887" cy="8256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610CB7-4AF0-5445-8594-5815C335F1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5219" y="3856400"/>
            <a:ext cx="2705730" cy="8355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1E8B3A7-3FFE-2347-BF9C-0A895C3924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1988" y="4889126"/>
            <a:ext cx="2655992" cy="8256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53615A-9762-384C-800C-455C270CB4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27142" y="6145530"/>
            <a:ext cx="1861082" cy="3040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AA2522B-B6E8-AA4A-8385-83B6635EF9A7}"/>
              </a:ext>
            </a:extLst>
          </p:cNvPr>
          <p:cNvSpPr/>
          <p:nvPr/>
        </p:nvSpPr>
        <p:spPr>
          <a:xfrm>
            <a:off x="662596" y="3550921"/>
            <a:ext cx="431862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 err="1">
                <a:solidFill>
                  <a:srgbClr val="000000"/>
                </a:solidFill>
                <a:latin typeface="Times New Roman" pitchFamily="18" charset="0"/>
              </a:rPr>
              <a:t>rgb</a:t>
            </a:r>
            <a:r>
              <a:rPr lang="en-GB" sz="2200" dirty="0">
                <a:solidFill>
                  <a:srgbClr val="000000"/>
                </a:solidFill>
                <a:latin typeface="Times New Roman" pitchFamily="18" charset="0"/>
              </a:rPr>
              <a:t>-chromaticity coordinates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rgbClr val="000000"/>
                </a:solidFill>
                <a:latin typeface="Times New Roman" pitchFamily="18" charset="0"/>
              </a:rPr>
              <a:t>Since r-g-b sum to 1 we can work with two out of three.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GB" sz="2200" dirty="0">
                <a:solidFill>
                  <a:srgbClr val="000000"/>
                </a:solidFill>
                <a:latin typeface="Times New Roman" pitchFamily="18" charset="0"/>
              </a:rPr>
              <a:t>Usually we pick (</a:t>
            </a:r>
            <a:r>
              <a:rPr lang="en-GB" sz="2200" dirty="0" err="1">
                <a:solidFill>
                  <a:srgbClr val="000000"/>
                </a:solidFill>
                <a:latin typeface="Times New Roman" pitchFamily="18" charset="0"/>
              </a:rPr>
              <a:t>r,g</a:t>
            </a:r>
            <a:r>
              <a:rPr lang="en-GB" sz="22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811865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Another representation of the RGB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matching functions: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Plot </a:t>
            </a: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r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0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 vs. </a:t>
            </a: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g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0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):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rg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-chromaticity diagram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8985" t="18796" r="8101" b="15027"/>
          <a:stretch/>
        </p:blipFill>
        <p:spPr>
          <a:xfrm>
            <a:off x="228601" y="1858210"/>
            <a:ext cx="8686800" cy="5006700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761996" y="5943381"/>
            <a:ext cx="8160185" cy="388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 flipV="1">
            <a:off x="5095877" y="2592600"/>
            <a:ext cx="38876" cy="3718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5134753" y="5280529"/>
            <a:ext cx="640405" cy="7029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5072647" y="4947110"/>
            <a:ext cx="1877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Symbol" charset="2"/>
                <a:cs typeface="Symbol" charset="2"/>
              </a:rPr>
              <a:t>(0,0): l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=435.8 nm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093858" y="2758599"/>
            <a:ext cx="640405" cy="7029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>
          <a:xfrm>
            <a:off x="5579840" y="2411812"/>
            <a:ext cx="1877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Symbol" charset="2"/>
                <a:cs typeface="Symbol" charset="2"/>
              </a:rPr>
              <a:t>(0,1): l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=546.1 nm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275053" y="4947110"/>
            <a:ext cx="320145" cy="9920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7196772" y="4620725"/>
            <a:ext cx="17107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Symbol" charset="2"/>
                <a:cs typeface="Symbol" charset="2"/>
              </a:rPr>
              <a:t>(1,0): l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=700 nm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8546685" y="5567209"/>
            <a:ext cx="4283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  <a:latin typeface="Times New Roman" pitchFamily="18" charset="0"/>
              </a:rPr>
              <a:t>R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245367" y="5513737"/>
            <a:ext cx="4283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5321FF"/>
                </a:solidFill>
                <a:latin typeface="Times New Roman" pitchFamily="18" charset="0"/>
              </a:rPr>
              <a:t>B</a:t>
            </a:r>
            <a:endParaRPr lang="en-US" sz="2800" dirty="0">
              <a:solidFill>
                <a:srgbClr val="5321FF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772480" y="3391709"/>
            <a:ext cx="4439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7FF2D"/>
                </a:solidFill>
                <a:latin typeface="Times New Roman" pitchFamily="18" charset="0"/>
              </a:rPr>
              <a:t>G</a:t>
            </a:r>
            <a:endParaRPr lang="en-US" sz="2800" dirty="0">
              <a:solidFill>
                <a:srgbClr val="07FF2D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09385" y="4187047"/>
            <a:ext cx="30892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Test lights in this </a:t>
            </a:r>
          </a:p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quadrant required </a:t>
            </a:r>
          </a:p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some “negative” amount </a:t>
            </a:r>
          </a:p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of one of the primaries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A7C7204-FBA2-4D42-8CDB-4694487249A6}"/>
              </a:ext>
            </a:extLst>
          </p:cNvPr>
          <p:cNvSpPr/>
          <p:nvPr/>
        </p:nvSpPr>
        <p:spPr>
          <a:xfrm>
            <a:off x="2668597" y="3327580"/>
            <a:ext cx="2286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colors within the locus are mixtures of spectral (monochromatic) colors</a:t>
            </a:r>
          </a:p>
        </p:txBody>
      </p:sp>
    </p:spTree>
    <p:extLst>
      <p:ext uri="{BB962C8B-B14F-4D97-AF65-F5344CB8AC3E}">
        <p14:creationId xmlns:p14="http://schemas.microsoft.com/office/powerpoint/2010/main" val="12276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5" grpId="0"/>
      <p:bldP spid="28" grpId="0"/>
      <p:bldP spid="29" grpId="0"/>
      <p:bldP spid="30" grpId="0"/>
      <p:bldP spid="31" grpId="0"/>
      <p:bldP spid="33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0694" y="116417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8985" t="18796" r="8101" b="15027"/>
          <a:stretch/>
        </p:blipFill>
        <p:spPr>
          <a:xfrm>
            <a:off x="228600" y="1283759"/>
            <a:ext cx="8686800" cy="50067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A94FC28-EA74-9D4C-8FA3-57720EA20A67}"/>
              </a:ext>
            </a:extLst>
          </p:cNvPr>
          <p:cNvCxnSpPr>
            <a:cxnSpLocks/>
          </p:cNvCxnSpPr>
          <p:nvPr/>
        </p:nvCxnSpPr>
        <p:spPr>
          <a:xfrm flipH="1">
            <a:off x="5279136" y="4340352"/>
            <a:ext cx="1804416" cy="10485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C4A65B-66E8-5B4A-AEDB-F6F8606BCFFD}"/>
              </a:ext>
            </a:extLst>
          </p:cNvPr>
          <p:cNvCxnSpPr>
            <a:cxnSpLocks/>
          </p:cNvCxnSpPr>
          <p:nvPr/>
        </p:nvCxnSpPr>
        <p:spPr>
          <a:xfrm flipH="1" flipV="1">
            <a:off x="2157984" y="3060192"/>
            <a:ext cx="3931920" cy="5791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3BBB656A-EA1F-7A4F-8524-FFEA07E68B5F}"/>
              </a:ext>
            </a:extLst>
          </p:cNvPr>
          <p:cNvSpPr/>
          <p:nvPr/>
        </p:nvSpPr>
        <p:spPr>
          <a:xfrm>
            <a:off x="6786335" y="1901976"/>
            <a:ext cx="21290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colors along a line connecting any two points can be made by mixing proportional amounts (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1-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of the colors at the ends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9A5B81A-7403-BE46-A347-C90ADC26B466}"/>
              </a:ext>
            </a:extLst>
          </p:cNvPr>
          <p:cNvCxnSpPr>
            <a:cxnSpLocks/>
          </p:cNvCxnSpPr>
          <p:nvPr/>
        </p:nvCxnSpPr>
        <p:spPr>
          <a:xfrm flipH="1">
            <a:off x="4791456" y="3962094"/>
            <a:ext cx="487680" cy="7927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8B17E62-6847-2B48-A55F-3BF453BB976A}"/>
              </a:ext>
            </a:extLst>
          </p:cNvPr>
          <p:cNvSpPr txBox="1"/>
          <p:nvPr/>
        </p:nvSpPr>
        <p:spPr>
          <a:xfrm>
            <a:off x="1914144" y="2620163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9F7CC8C-8DC5-0849-BDC5-A95E9F27EF5C}"/>
              </a:ext>
            </a:extLst>
          </p:cNvPr>
          <p:cNvSpPr txBox="1"/>
          <p:nvPr/>
        </p:nvSpPr>
        <p:spPr>
          <a:xfrm>
            <a:off x="5230368" y="3672009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69919A-8FF4-3946-A63E-2AD538F74574}"/>
              </a:ext>
            </a:extLst>
          </p:cNvPr>
          <p:cNvSpPr txBox="1"/>
          <p:nvPr/>
        </p:nvSpPr>
        <p:spPr>
          <a:xfrm>
            <a:off x="7044391" y="4072127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D545770-8BBB-E947-B093-3B110F8951A9}"/>
              </a:ext>
            </a:extLst>
          </p:cNvPr>
          <p:cNvSpPr txBox="1"/>
          <p:nvPr/>
        </p:nvSpPr>
        <p:spPr>
          <a:xfrm>
            <a:off x="6089904" y="3454646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707560-64BE-FD4A-A806-D080CDDA749D}"/>
              </a:ext>
            </a:extLst>
          </p:cNvPr>
          <p:cNvSpPr txBox="1"/>
          <p:nvPr/>
        </p:nvSpPr>
        <p:spPr>
          <a:xfrm>
            <a:off x="4626864" y="465013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040CCEA-A690-2343-B289-01F8B19CA55B}"/>
              </a:ext>
            </a:extLst>
          </p:cNvPr>
          <p:cNvSpPr txBox="1"/>
          <p:nvPr/>
        </p:nvSpPr>
        <p:spPr>
          <a:xfrm>
            <a:off x="4913376" y="529021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A310E1-482D-C849-8A68-7389A1A3B836}"/>
              </a:ext>
            </a:extLst>
          </p:cNvPr>
          <p:cNvSpPr txBox="1"/>
          <p:nvPr/>
        </p:nvSpPr>
        <p:spPr>
          <a:xfrm>
            <a:off x="3167335" y="281056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7222162-A1EB-7541-8813-A0AD666A2785}"/>
              </a:ext>
            </a:extLst>
          </p:cNvPr>
          <p:cNvGrpSpPr/>
          <p:nvPr/>
        </p:nvGrpSpPr>
        <p:grpSpPr>
          <a:xfrm>
            <a:off x="2974848" y="3060192"/>
            <a:ext cx="274320" cy="274320"/>
            <a:chOff x="-2316480" y="3552398"/>
            <a:chExt cx="274320" cy="27432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D9C10AC-EE42-D548-8315-45B8D626B1EF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6E15AE3-C28E-9F45-8F32-06CB463CC8C8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AD944E-698A-D249-8338-8FF1E9DC659B}"/>
              </a:ext>
            </a:extLst>
          </p:cNvPr>
          <p:cNvGrpSpPr/>
          <p:nvPr/>
        </p:nvGrpSpPr>
        <p:grpSpPr>
          <a:xfrm>
            <a:off x="4791456" y="4375811"/>
            <a:ext cx="274320" cy="274320"/>
            <a:chOff x="-2316480" y="3552398"/>
            <a:chExt cx="274320" cy="274320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D8C0FD8-9E87-4448-9B1A-E35582B96450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71C3A9-F67B-F842-8A9D-99D337E64299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28A8BD0B-0547-4442-813F-86DBA3D48E19}"/>
              </a:ext>
            </a:extLst>
          </p:cNvPr>
          <p:cNvGrpSpPr/>
          <p:nvPr/>
        </p:nvGrpSpPr>
        <p:grpSpPr>
          <a:xfrm>
            <a:off x="6092403" y="4691059"/>
            <a:ext cx="274320" cy="274320"/>
            <a:chOff x="-2316480" y="3552398"/>
            <a:chExt cx="274320" cy="274320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B10677E-A63D-4E4F-AB0C-3B81279580EB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3904962-8BA8-334B-B854-F4028491262B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77ED84D-3AEE-9942-B7A3-33825ED53757}"/>
              </a:ext>
            </a:extLst>
          </p:cNvPr>
          <p:cNvSpPr txBox="1"/>
          <p:nvPr/>
        </p:nvSpPr>
        <p:spPr>
          <a:xfrm>
            <a:off x="5003890" y="4280261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6B42B47F-9BBB-DD4E-8368-C8CE9BD02F3E}"/>
              </a:ext>
            </a:extLst>
          </p:cNvPr>
          <p:cNvSpPr txBox="1"/>
          <p:nvPr/>
        </p:nvSpPr>
        <p:spPr>
          <a:xfrm>
            <a:off x="6089904" y="4409384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0A674946-E46C-3C4B-AB2C-59F15359C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0159" y="2232275"/>
            <a:ext cx="1304036" cy="202728"/>
          </a:xfrm>
          <a:prstGeom prst="rect">
            <a:avLst/>
          </a:prstGeom>
        </p:spPr>
      </p:pic>
      <p:sp>
        <p:nvSpPr>
          <p:cNvPr id="66" name="Right Brace 65">
            <a:extLst>
              <a:ext uri="{FF2B5EF4-FFF2-40B4-BE49-F238E27FC236}">
                <a16:creationId xmlns:a16="http://schemas.microsoft.com/office/drawing/2014/main" id="{9D4C5CF1-22E2-0944-ACD2-8F81D42FE1D4}"/>
              </a:ext>
            </a:extLst>
          </p:cNvPr>
          <p:cNvSpPr>
            <a:spLocks noChangeAspect="1"/>
          </p:cNvSpPr>
          <p:nvPr/>
        </p:nvSpPr>
        <p:spPr>
          <a:xfrm rot="16664241">
            <a:off x="2371633" y="2318774"/>
            <a:ext cx="685800" cy="89329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Brace 66">
            <a:extLst>
              <a:ext uri="{FF2B5EF4-FFF2-40B4-BE49-F238E27FC236}">
                <a16:creationId xmlns:a16="http://schemas.microsoft.com/office/drawing/2014/main" id="{FCD80B63-20C8-9A4E-9573-97CB5D03B30D}"/>
              </a:ext>
            </a:extLst>
          </p:cNvPr>
          <p:cNvSpPr>
            <a:spLocks noChangeAspect="1"/>
          </p:cNvSpPr>
          <p:nvPr/>
        </p:nvSpPr>
        <p:spPr>
          <a:xfrm rot="16664241">
            <a:off x="4309720" y="1535269"/>
            <a:ext cx="685800" cy="2971784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2E7CB0B7-90CD-E94F-A919-D8ACCED269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9264" y="2594474"/>
            <a:ext cx="1769760" cy="202728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691308FD-8633-2A42-827D-43959DC84B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47921" y="5056405"/>
            <a:ext cx="2755179" cy="25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26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4" grpId="0"/>
      <p:bldP spid="35" grpId="0"/>
      <p:bldP spid="36" grpId="0"/>
      <p:bldP spid="37" grpId="0"/>
      <p:bldP spid="38" grpId="0"/>
      <p:bldP spid="39" grpId="0"/>
      <p:bldP spid="63" grpId="0"/>
      <p:bldP spid="64" grpId="0"/>
      <p:bldP spid="66" grpId="0" animBg="1"/>
      <p:bldP spid="6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The “luminescence” function V(</a:t>
            </a:r>
            <a:r>
              <a:rPr lang="en-GB" sz="20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 will be the new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matching function y(</a:t>
            </a:r>
            <a:r>
              <a:rPr lang="en-GB" sz="20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5484" t="17556" r="8042" b="14927"/>
          <a:stretch/>
        </p:blipFill>
        <p:spPr>
          <a:xfrm>
            <a:off x="1956766" y="1917778"/>
            <a:ext cx="5766633" cy="437780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 rot="16200000">
            <a:off x="354598" y="3516450"/>
            <a:ext cx="241784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luminescence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3964545" y="6291990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63631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The “luminescence” function will be the new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matching function y(</a:t>
            </a:r>
            <a:r>
              <a:rPr lang="en-GB" sz="20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964545" y="6291990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5701" t="18978" r="8042" b="15017"/>
          <a:stretch/>
        </p:blipFill>
        <p:spPr>
          <a:xfrm>
            <a:off x="1969725" y="2021441"/>
            <a:ext cx="5766633" cy="4291956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15727" y="2301928"/>
            <a:ext cx="742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g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604290" y="2899662"/>
            <a:ext cx="346511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y(</a:t>
            </a:r>
            <a:r>
              <a:rPr lang="en-GB" sz="16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) ≈ 0.18 </a:t>
            </a:r>
            <a:r>
              <a:rPr lang="en-GB" sz="1600" i="1" dirty="0">
                <a:solidFill>
                  <a:srgbClr val="000000"/>
                </a:solidFill>
                <a:latin typeface="Times New Roman" pitchFamily="18" charset="0"/>
              </a:rPr>
              <a:t>r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16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) + 0.81 </a:t>
            </a:r>
            <a:r>
              <a:rPr lang="en-GB" sz="1600" i="1" dirty="0">
                <a:solidFill>
                  <a:srgbClr val="000000"/>
                </a:solidFill>
                <a:latin typeface="Times New Roman" pitchFamily="18" charset="0"/>
              </a:rPr>
              <a:t>g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16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) + 0.01 </a:t>
            </a:r>
            <a:r>
              <a:rPr lang="en-GB" sz="1600" i="1" dirty="0">
                <a:solidFill>
                  <a:srgbClr val="000000"/>
                </a:solidFill>
                <a:latin typeface="Times New Roman" pitchFamily="18" charset="0"/>
              </a:rPr>
              <a:t>b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16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16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1600" dirty="0"/>
          </a:p>
        </p:txBody>
      </p:sp>
      <p:sp>
        <p:nvSpPr>
          <p:cNvPr id="12" name="Rectangle 11"/>
          <p:cNvSpPr/>
          <p:nvPr/>
        </p:nvSpPr>
        <p:spPr>
          <a:xfrm>
            <a:off x="5408264" y="2308417"/>
            <a:ext cx="742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y(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12829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CIE 1931 standard: Draw in a new triangle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8119" t="19412" r="8042" b="14926"/>
          <a:stretch/>
        </p:blipFill>
        <p:spPr>
          <a:xfrm>
            <a:off x="228600" y="1840030"/>
            <a:ext cx="8458200" cy="501797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H="1" flipV="1">
            <a:off x="1114450" y="1840030"/>
            <a:ext cx="7669854" cy="43668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 flipV="1">
            <a:off x="3576606" y="5260933"/>
            <a:ext cx="5038305" cy="7386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1373625" y="1840030"/>
            <a:ext cx="3058257" cy="37707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8276762" y="5612382"/>
            <a:ext cx="3770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X</a:t>
            </a:r>
            <a:endParaRPr lang="en-US" sz="2000" dirty="0"/>
          </a:p>
        </p:txBody>
      </p:sp>
      <p:sp>
        <p:nvSpPr>
          <p:cNvPr id="40" name="Rectangle 39"/>
          <p:cNvSpPr/>
          <p:nvPr/>
        </p:nvSpPr>
        <p:spPr>
          <a:xfrm>
            <a:off x="1804017" y="1904820"/>
            <a:ext cx="3770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Y</a:t>
            </a:r>
            <a:endParaRPr lang="en-US" sz="2000" dirty="0"/>
          </a:p>
        </p:txBody>
      </p:sp>
      <p:sp>
        <p:nvSpPr>
          <p:cNvPr id="41" name="Rectangle 40"/>
          <p:cNvSpPr/>
          <p:nvPr/>
        </p:nvSpPr>
        <p:spPr>
          <a:xfrm>
            <a:off x="4197405" y="5029274"/>
            <a:ext cx="3413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Z</a:t>
            </a:r>
            <a:endParaRPr lang="en-US" sz="2000" dirty="0"/>
          </a:p>
        </p:txBody>
      </p:sp>
      <p:sp>
        <p:nvSpPr>
          <p:cNvPr id="44" name="Rectangle 43"/>
          <p:cNvSpPr/>
          <p:nvPr/>
        </p:nvSpPr>
        <p:spPr>
          <a:xfrm>
            <a:off x="3848745" y="5693387"/>
            <a:ext cx="31095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err="1">
                <a:solidFill>
                  <a:srgbClr val="000000"/>
                </a:solidFill>
                <a:latin typeface="Times New Roman" pitchFamily="18" charset="0"/>
              </a:rPr>
              <a:t>Alychne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: luminescence = 0 line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>
            <a:off x="5128555" y="3717123"/>
            <a:ext cx="3409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Line just outside the spectral locus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1606882" y="3776247"/>
            <a:ext cx="15680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Just need to clear this point</a:t>
            </a:r>
            <a:endParaRPr lang="en-US" dirty="0"/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2863878" y="3926262"/>
            <a:ext cx="311009" cy="1601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08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4" grpId="0"/>
      <p:bldP spid="45" grpId="0"/>
      <p:bldP spid="4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Light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1" b="81391"/>
          <a:stretch/>
        </p:blipFill>
        <p:spPr>
          <a:xfrm>
            <a:off x="800100" y="2768420"/>
            <a:ext cx="7531100" cy="945328"/>
          </a:xfrm>
          <a:prstGeom prst="rect">
            <a:avLst/>
          </a:prstGeom>
        </p:spPr>
      </p:pic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355874"/>
            <a:ext cx="8686800" cy="63216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3200" b="1" dirty="0">
                <a:solidFill>
                  <a:srgbClr val="000000"/>
                </a:solidFill>
                <a:latin typeface="Times New Roman" pitchFamily="18" charset="0"/>
              </a:rPr>
              <a:t>The Electromagnetic Spectrum</a:t>
            </a: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:</a:t>
            </a:r>
          </a:p>
        </p:txBody>
      </p:sp>
      <p:sp>
        <p:nvSpPr>
          <p:cNvPr id="2" name="Rectangle 1"/>
          <p:cNvSpPr/>
          <p:nvPr/>
        </p:nvSpPr>
        <p:spPr>
          <a:xfrm>
            <a:off x="3161314" y="2857791"/>
            <a:ext cx="924927" cy="855956"/>
          </a:xfrm>
          <a:prstGeom prst="rect">
            <a:avLst/>
          </a:prstGeom>
          <a:noFill/>
          <a:ln w="57150" cmpd="sng">
            <a:solidFill>
              <a:srgbClr val="1200BB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210486" y="2857791"/>
            <a:ext cx="1062974" cy="855956"/>
          </a:xfrm>
          <a:prstGeom prst="rect">
            <a:avLst/>
          </a:prstGeom>
          <a:noFill/>
          <a:ln w="57150" cmpd="sng">
            <a:solidFill>
              <a:srgbClr val="B0000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381752" y="1922473"/>
            <a:ext cx="17278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>
                <a:latin typeface="Times New Roman"/>
                <a:cs typeface="Times New Roman"/>
              </a:rPr>
              <a:t>E</a:t>
            </a:r>
            <a:r>
              <a:rPr lang="en-US" sz="4000" dirty="0">
                <a:latin typeface="Times New Roman"/>
                <a:cs typeface="Times New Roman"/>
              </a:rPr>
              <a:t> = </a:t>
            </a:r>
            <a:r>
              <a:rPr lang="en-US" sz="4000" i="1" dirty="0" err="1">
                <a:latin typeface="Times New Roman"/>
                <a:cs typeface="Times New Roman"/>
              </a:rPr>
              <a:t>h</a:t>
            </a:r>
            <a:r>
              <a:rPr lang="en-US" sz="4000" i="1" dirty="0" err="1">
                <a:latin typeface="Symbol" charset="2"/>
                <a:cs typeface="Symbol" charset="2"/>
              </a:rPr>
              <a:t>n</a:t>
            </a:r>
            <a:endParaRPr lang="en-US" sz="4000" i="1" dirty="0">
              <a:latin typeface="Symbol" charset="2"/>
              <a:cs typeface="Symbol" charset="2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t="18609" b="29062"/>
          <a:stretch/>
        </p:blipFill>
        <p:spPr>
          <a:xfrm>
            <a:off x="800100" y="3713748"/>
            <a:ext cx="7531100" cy="2658296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 flipV="1">
            <a:off x="3706609" y="4693953"/>
            <a:ext cx="1145804" cy="138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596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83B925BD-A743-734D-87CB-2B19CE535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0694" y="72072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6E9399-8885-AC43-9F5F-A8AFFDBF81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4F12C1-12F0-5649-8513-CBF2B34A1A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44065"/>
            <a:ext cx="8686800" cy="49212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Transformation to go from RGB space to XYZ space: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198E69-FDDE-5E44-870C-4396E8A10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482" y="4432300"/>
            <a:ext cx="6819900" cy="1651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7A991C2-3B71-F14D-B028-DAD41BFAF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950" y="1975823"/>
            <a:ext cx="79121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3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7F636680-DBC6-1D46-A917-34DF4BAC00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70694" y="72072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DCAD33-CA64-1141-A713-B421C8ACC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39643F5-137B-E44B-B3F6-B31E63379F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44065"/>
            <a:ext cx="8549640" cy="133337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To go from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rgb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to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xyz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it’s a little ugly-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ier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.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Most of this complication is to force </a:t>
            </a:r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y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 = V(</a:t>
            </a:r>
            <a:r>
              <a:rPr lang="en-GB" sz="24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 instead of </a:t>
            </a:r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y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4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 ≈ V(</a:t>
            </a:r>
            <a:r>
              <a:rPr lang="en-GB" sz="24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endParaRPr lang="en-GB" sz="24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BBC54A4-5AC2-B040-869A-C1B5C9E690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3116" y="3429000"/>
            <a:ext cx="4358127" cy="151891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F20ABFD-5CDD-C646-BA09-1AB50DD322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2321" y="2453509"/>
            <a:ext cx="2389819" cy="1333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5CAE01-3B40-7C41-92AA-D409199668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2321" y="4223640"/>
            <a:ext cx="1764160" cy="31795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C5C6FCD-7C5A-E745-A113-306C4C7D7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2322" y="4978356"/>
            <a:ext cx="2635980" cy="1333375"/>
          </a:xfrm>
          <a:prstGeom prst="rect">
            <a:avLst/>
          </a:prstGeom>
        </p:spPr>
      </p:pic>
      <p:sp>
        <p:nvSpPr>
          <p:cNvPr id="15" name="Curved Right Arrow 14">
            <a:extLst>
              <a:ext uri="{FF2B5EF4-FFF2-40B4-BE49-F238E27FC236}">
                <a16:creationId xmlns:a16="http://schemas.microsoft.com/office/drawing/2014/main" id="{46B64D01-CE8B-F74D-8FD2-4B1C06DBFE07}"/>
              </a:ext>
            </a:extLst>
          </p:cNvPr>
          <p:cNvSpPr/>
          <p:nvPr/>
        </p:nvSpPr>
        <p:spPr>
          <a:xfrm>
            <a:off x="658368" y="3060192"/>
            <a:ext cx="316992" cy="134112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urved Right Arrow 15">
            <a:extLst>
              <a:ext uri="{FF2B5EF4-FFF2-40B4-BE49-F238E27FC236}">
                <a16:creationId xmlns:a16="http://schemas.microsoft.com/office/drawing/2014/main" id="{CEB1F42E-44F3-734D-86BD-31AF019B1474}"/>
              </a:ext>
            </a:extLst>
          </p:cNvPr>
          <p:cNvSpPr/>
          <p:nvPr/>
        </p:nvSpPr>
        <p:spPr>
          <a:xfrm>
            <a:off x="629313" y="4541599"/>
            <a:ext cx="316992" cy="134112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urved Right Arrow 16">
            <a:extLst>
              <a:ext uri="{FF2B5EF4-FFF2-40B4-BE49-F238E27FC236}">
                <a16:creationId xmlns:a16="http://schemas.microsoft.com/office/drawing/2014/main" id="{9AD721FE-0BE0-C940-B3AB-D2C7D13E8D90}"/>
              </a:ext>
            </a:extLst>
          </p:cNvPr>
          <p:cNvSpPr/>
          <p:nvPr/>
        </p:nvSpPr>
        <p:spPr>
          <a:xfrm rot="15507611">
            <a:off x="4880368" y="3160168"/>
            <a:ext cx="489950" cy="5832555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802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CIE 1931 standard: Make X, Y, and Z the new primaries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Leads to the new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matching functions: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8985" t="18223" b="14008"/>
          <a:stretch/>
        </p:blipFill>
        <p:spPr>
          <a:xfrm>
            <a:off x="1308243" y="2241728"/>
            <a:ext cx="6912033" cy="417246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3596903" y="6328998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sp>
        <p:nvSpPr>
          <p:cNvPr id="19" name="Rectangle 18"/>
          <p:cNvSpPr/>
          <p:nvPr/>
        </p:nvSpPr>
        <p:spPr>
          <a:xfrm>
            <a:off x="5230038" y="4133329"/>
            <a:ext cx="7250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x(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  <p:sp>
        <p:nvSpPr>
          <p:cNvPr id="20" name="Rectangle 19"/>
          <p:cNvSpPr/>
          <p:nvPr/>
        </p:nvSpPr>
        <p:spPr>
          <a:xfrm>
            <a:off x="3799998" y="3350263"/>
            <a:ext cx="7250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y(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  <p:sp>
        <p:nvSpPr>
          <p:cNvPr id="21" name="Rectangle 20"/>
          <p:cNvSpPr/>
          <p:nvPr/>
        </p:nvSpPr>
        <p:spPr>
          <a:xfrm>
            <a:off x="2127893" y="2715323"/>
            <a:ext cx="7082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z(</a:t>
            </a:r>
            <a:r>
              <a:rPr lang="en-GB" sz="24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7904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CIE 1931 standard: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xy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-Chromaticity coordinates (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xyY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system)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Visible </a:t>
            </a:r>
            <a:r>
              <a:rPr lang="en-GB" sz="2000" b="1" dirty="0">
                <a:solidFill>
                  <a:srgbClr val="000000"/>
                </a:solidFill>
                <a:latin typeface="Times New Roman" pitchFamily="18" charset="0"/>
              </a:rPr>
              <a:t>spectral locus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t="17971" r="8042" b="4940"/>
          <a:stretch/>
        </p:blipFill>
        <p:spPr>
          <a:xfrm>
            <a:off x="1678470" y="2725104"/>
            <a:ext cx="5500664" cy="3965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90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84779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new set of “primaries” so all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are positive quantities:</a:t>
            </a: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The full </a:t>
            </a:r>
            <a:r>
              <a:rPr lang="en-GB" sz="2000" b="1" dirty="0">
                <a:solidFill>
                  <a:srgbClr val="000000"/>
                </a:solidFill>
                <a:latin typeface="Times New Roman" pitchFamily="18" charset="0"/>
              </a:rPr>
              <a:t>visible Gamut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568" y="1507912"/>
            <a:ext cx="4950232" cy="53144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562909" y="6540454"/>
            <a:ext cx="113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Wikipedia</a:t>
            </a:r>
            <a:endParaRPr lang="en-US" dirty="0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228600" y="2621840"/>
            <a:ext cx="3412802" cy="25095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The Gamut is a </a:t>
            </a: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convex hull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. 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Every point on the inside is a linear combination of points on the visible locus</a:t>
            </a:r>
            <a:endParaRPr lang="en-GB" b="1" dirty="0">
              <a:solidFill>
                <a:srgbClr val="000000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094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Munsell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Descriptors and the Gamut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03718" y="6115493"/>
            <a:ext cx="8747320" cy="52703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Every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x,y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point in the Gamut corresponds to a </a:t>
            </a:r>
            <a:r>
              <a:rPr lang="en-GB" sz="2400" b="1" i="1" u="sng" dirty="0">
                <a:solidFill>
                  <a:srgbClr val="000000"/>
                </a:solidFill>
                <a:latin typeface="Times New Roman" pitchFamily="18" charset="0"/>
              </a:rPr>
              <a:t>set of brightness's 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Y </a:t>
            </a: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89507" y="5398590"/>
            <a:ext cx="16594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Konica-Minolta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055" t="11743" r="15750" b="6157"/>
          <a:stretch/>
        </p:blipFill>
        <p:spPr>
          <a:xfrm>
            <a:off x="2304412" y="1243542"/>
            <a:ext cx="4085095" cy="4805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630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463C1EF-485E-0647-BA1C-3301D7B30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CDAA98B-25EE-BA49-93E3-549204BB7E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Spectral Power Distribution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A3D07B5-693C-1F4E-BF96-27F05C9961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44065"/>
            <a:ext cx="8549640" cy="307683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of a complex object illuminated by some continuous wavelength source is determined by the energy intensity it “gives off” (emits or reflects)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Called the object’s </a:t>
            </a:r>
            <a:r>
              <a:rPr lang="en-GB" sz="2000" b="1" dirty="0">
                <a:solidFill>
                  <a:srgbClr val="000000"/>
                </a:solidFill>
                <a:latin typeface="Times New Roman" pitchFamily="18" charset="0"/>
              </a:rPr>
              <a:t>spectral power distribution 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000" b="1" dirty="0">
                <a:solidFill>
                  <a:srgbClr val="000000"/>
                </a:solidFill>
                <a:latin typeface="Times New Roman" pitchFamily="18" charset="0"/>
              </a:rPr>
              <a:t>SPD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): </a:t>
            </a: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S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0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S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</a:t>
            </a:r>
            <a:r>
              <a:rPr lang="en-GB" sz="2000" dirty="0">
                <a:solidFill>
                  <a:srgbClr val="000000"/>
                </a:solidFill>
                <a:latin typeface="Symbol" pitchFamily="2" charset="2"/>
              </a:rPr>
              <a:t>l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) is a complicated function that usually has to be determined experimentally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Dictated by quantum mechanics and physical structure of the material at the atomic/molecular scale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952BB9-F985-6144-9F35-EDD47A1247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39"/>
          <a:stretch/>
        </p:blipFill>
        <p:spPr>
          <a:xfrm>
            <a:off x="155448" y="4218432"/>
            <a:ext cx="4303363" cy="24510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898914-55AC-964C-8A53-0B080405B08E}"/>
              </a:ext>
            </a:extLst>
          </p:cNvPr>
          <p:cNvSpPr/>
          <p:nvPr/>
        </p:nvSpPr>
        <p:spPr>
          <a:xfrm>
            <a:off x="776682" y="4349177"/>
            <a:ext cx="125867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Gilchrist </a:t>
            </a:r>
            <a:r>
              <a:rPr lang="en-GB" sz="1050" i="1" dirty="0">
                <a:solidFill>
                  <a:srgbClr val="000000"/>
                </a:solidFill>
                <a:latin typeface="Times New Roman" pitchFamily="18" charset="0"/>
              </a:rPr>
              <a:t>et al</a:t>
            </a:r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. 2017</a:t>
            </a:r>
            <a:endParaRPr lang="en-US" sz="105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44F1163-6A17-D342-A26F-AD0CA63D20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2778" y="4230624"/>
            <a:ext cx="4694391" cy="245105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F7CB748-ADD9-8A41-BFB2-B47624EFE338}"/>
              </a:ext>
            </a:extLst>
          </p:cNvPr>
          <p:cNvSpPr/>
          <p:nvPr/>
        </p:nvSpPr>
        <p:spPr>
          <a:xfrm>
            <a:off x="7428122" y="4385753"/>
            <a:ext cx="126509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dirty="0" err="1">
                <a:solidFill>
                  <a:srgbClr val="000000"/>
                </a:solidFill>
                <a:latin typeface="Times New Roman" pitchFamily="18" charset="0"/>
              </a:rPr>
              <a:t>Burattini</a:t>
            </a:r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en-GB" sz="1050" i="1" dirty="0">
                <a:solidFill>
                  <a:srgbClr val="000000"/>
                </a:solidFill>
                <a:latin typeface="Times New Roman" pitchFamily="18" charset="0"/>
              </a:rPr>
              <a:t>et al</a:t>
            </a:r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. 2017</a:t>
            </a:r>
            <a:endParaRPr lang="en-US" sz="10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32A9C2-1DD9-574A-94DF-68B37B940C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0918" y="4218431"/>
            <a:ext cx="4714402" cy="245105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441418B-460B-204A-970F-B45B4D702F9A}"/>
              </a:ext>
            </a:extLst>
          </p:cNvPr>
          <p:cNvSpPr/>
          <p:nvPr/>
        </p:nvSpPr>
        <p:spPr>
          <a:xfrm>
            <a:off x="4830522" y="4381941"/>
            <a:ext cx="134844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Abraham </a:t>
            </a:r>
            <a:r>
              <a:rPr lang="en-GB" sz="1050" i="1" dirty="0">
                <a:solidFill>
                  <a:srgbClr val="000000"/>
                </a:solidFill>
                <a:latin typeface="Times New Roman" pitchFamily="18" charset="0"/>
              </a:rPr>
              <a:t>et al</a:t>
            </a:r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.? 2016</a:t>
            </a:r>
            <a:endParaRPr lang="en-US" sz="10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74C977-E5A0-0248-A3E8-1322812E919F}"/>
              </a:ext>
            </a:extLst>
          </p:cNvPr>
          <p:cNvSpPr/>
          <p:nvPr/>
        </p:nvSpPr>
        <p:spPr>
          <a:xfrm>
            <a:off x="5871717" y="4030490"/>
            <a:ext cx="188384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050" dirty="0">
                <a:solidFill>
                  <a:srgbClr val="000000"/>
                </a:solidFill>
                <a:latin typeface="Times New Roman" pitchFamily="18" charset="0"/>
              </a:rPr>
              <a:t>Spinach illuminated by the sun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40702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BDE149C6-FFEB-3D45-8C63-FC04166BF9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D684C88-9F57-DD4B-A0EF-CC48A0667F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Spectral Power Distribution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1FE0E6-A4DA-C248-89D0-DC7CE1857F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44065"/>
            <a:ext cx="8686800" cy="46774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complex object’s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coordinates are determined by: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DFC57E9-FFDE-C441-84B9-E8736CEE4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892" y="1971695"/>
            <a:ext cx="2599436" cy="60102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DDFF26-0924-2940-AE45-F3490AEF3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405" y="2684759"/>
            <a:ext cx="2606949" cy="6010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A1A9B3-6B12-FC47-A118-45B6A40FB8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9161" y="3397823"/>
            <a:ext cx="2599436" cy="6010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88C2DB5-7200-CB41-98D7-A4381FA218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2854" y="1971036"/>
            <a:ext cx="2851985" cy="6427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62DD1A-B2AC-844C-99A1-C3A18F04CF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5482" y="2724085"/>
            <a:ext cx="2803783" cy="6427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748C07-A2DE-084A-8466-EF14DBD678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12854" y="3397823"/>
            <a:ext cx="2779681" cy="64270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D29A5EE-1B56-714B-B0CE-03F33CA612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9554" y="4834636"/>
            <a:ext cx="2755900" cy="1651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7BA4E32-EEE7-8542-9B22-2402EA055B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43246" y="4824610"/>
            <a:ext cx="32512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73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The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Planckian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Locus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44065"/>
            <a:ext cx="8686800" cy="84779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Black bodies give off an energy intensity so they are SPDs.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What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are they at a given temperature?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28600" y="2116479"/>
            <a:ext cx="8686800" cy="84779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Project the Planck distribution at a given temperature onto the x, y and z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matching functions!</a:t>
            </a: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b="41944"/>
          <a:stretch/>
        </p:blipFill>
        <p:spPr>
          <a:xfrm>
            <a:off x="324017" y="3236394"/>
            <a:ext cx="4276379" cy="28158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63523"/>
          <a:stretch/>
        </p:blipFill>
        <p:spPr>
          <a:xfrm>
            <a:off x="4814939" y="4004009"/>
            <a:ext cx="3664522" cy="1516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55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The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Planckian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Locus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88552"/>
            <a:ext cx="3876245" cy="127228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b="1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 Temperature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Plot the curve of </a:t>
            </a: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x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(T), </a:t>
            </a:r>
            <a:r>
              <a:rPr lang="en-GB" sz="2000" i="1" dirty="0">
                <a:solidFill>
                  <a:srgbClr val="000000"/>
                </a:solidFill>
                <a:latin typeface="Times New Roman" pitchFamily="18" charset="0"/>
              </a:rPr>
              <a:t>y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(T) on the Gamut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4845" y="1477206"/>
            <a:ext cx="5039155" cy="538079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945510" y="6550096"/>
            <a:ext cx="113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Wikipedia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022897" y="4561583"/>
            <a:ext cx="389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/>
                <a:cs typeface="Times New Roman"/>
              </a:rPr>
              <a:t>E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490986" y="4831698"/>
            <a:ext cx="1558097" cy="0"/>
          </a:xfrm>
          <a:prstGeom prst="line">
            <a:avLst/>
          </a:prstGeom>
          <a:ln>
            <a:solidFill>
              <a:schemeClr val="tx1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6201483" y="4984098"/>
            <a:ext cx="0" cy="1458166"/>
          </a:xfrm>
          <a:prstGeom prst="line">
            <a:avLst/>
          </a:prstGeom>
          <a:ln>
            <a:solidFill>
              <a:srgbClr val="000000"/>
            </a:solidFill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235653" y="4709394"/>
            <a:ext cx="7832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R</a:t>
            </a:r>
            <a:r>
              <a:rPr lang="en-US" sz="2800" baseline="-25000" dirty="0">
                <a:latin typeface="Times New Roman"/>
                <a:cs typeface="Times New Roman"/>
              </a:rPr>
              <a:t>700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29133" y="2360834"/>
            <a:ext cx="9825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G</a:t>
            </a:r>
            <a:r>
              <a:rPr lang="en-US" sz="2800" baseline="-25000" dirty="0">
                <a:latin typeface="Times New Roman"/>
                <a:cs typeface="Times New Roman"/>
              </a:rPr>
              <a:t>546.1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11370" y="5971420"/>
            <a:ext cx="9627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B</a:t>
            </a:r>
            <a:r>
              <a:rPr lang="en-US" sz="2800" baseline="-25000" dirty="0">
                <a:latin typeface="Times New Roman"/>
                <a:cs typeface="Times New Roman"/>
              </a:rPr>
              <a:t>435.8</a:t>
            </a: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228600" y="2267012"/>
            <a:ext cx="3876245" cy="414406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White point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Chromaticity coordinates of an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illuminant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with a spectral range that simulates different kinds of “whites”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A: Indoor lighting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B,C: </a:t>
            </a:r>
            <a:r>
              <a:rPr lang="en-GB" sz="2000" dirty="0" err="1">
                <a:solidFill>
                  <a:srgbClr val="000000"/>
                </a:solidFill>
                <a:latin typeface="Times New Roman" pitchFamily="18" charset="0"/>
              </a:rPr>
              <a:t>Sim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. sunlight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D: “Natural” daylight</a:t>
            </a:r>
          </a:p>
          <a:p>
            <a:pPr marL="1801813" lvl="3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D</a:t>
            </a:r>
            <a:r>
              <a:rPr lang="en-GB" sz="2000" baseline="-25000" dirty="0">
                <a:solidFill>
                  <a:srgbClr val="000000"/>
                </a:solidFill>
                <a:latin typeface="Times New Roman" pitchFamily="18" charset="0"/>
              </a:rPr>
              <a:t>65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, D</a:t>
            </a:r>
            <a:r>
              <a:rPr lang="en-GB" sz="2000" baseline="-25000" dirty="0">
                <a:solidFill>
                  <a:srgbClr val="000000"/>
                </a:solidFill>
                <a:latin typeface="Times New Roman" pitchFamily="18" charset="0"/>
              </a:rPr>
              <a:t>50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b="1" dirty="0">
                <a:solidFill>
                  <a:srgbClr val="000000"/>
                </a:solidFill>
                <a:latin typeface="Times New Roman" pitchFamily="18" charset="0"/>
              </a:rPr>
              <a:t>E</a:t>
            </a: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 equal energy white point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000" dirty="0">
                <a:solidFill>
                  <a:srgbClr val="000000"/>
                </a:solidFill>
                <a:latin typeface="Times New Roman" pitchFamily="18" charset="0"/>
              </a:rPr>
              <a:t>x=1/3, y=1/3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66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/>
      <p:bldP spid="15" grpId="0"/>
      <p:bldP spid="16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Light </a:t>
            </a:r>
            <a:r>
              <a:rPr lang="en-GB" sz="40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976148"/>
            <a:ext cx="8686800" cy="1046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When light impinges on a surface, lots of things can happen:</a:t>
            </a: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457200" y="2200171"/>
            <a:ext cx="8686800" cy="320766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e- of the atoms absorb </a:t>
            </a:r>
            <a:r>
              <a:rPr lang="en-GB" sz="2800" b="1" i="1" u="sng" dirty="0">
                <a:solidFill>
                  <a:srgbClr val="000000"/>
                </a:solidFill>
                <a:latin typeface="Times New Roman" pitchFamily="18" charset="0"/>
              </a:rPr>
              <a:t>some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the photons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Followed by possible vibrational relaxations in excited states</a:t>
            </a:r>
            <a:endParaRPr lang="en-GB" sz="2800" dirty="0">
              <a:solidFill>
                <a:srgbClr val="000000"/>
              </a:solidFill>
              <a:latin typeface="Times New Roman" pitchFamily="18" charset="0"/>
            </a:endParaRP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Followed by possible intersystem crossing</a:t>
            </a:r>
            <a:endParaRPr lang="en-GB" sz="2800" dirty="0">
              <a:solidFill>
                <a:srgbClr val="000000"/>
              </a:solidFill>
              <a:latin typeface="Times New Roman" pitchFamily="18" charset="0"/>
            </a:endParaRP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Followed by possible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radiative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decay (fluorescence or phosphorescence)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This produces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if </a:t>
            </a:r>
            <a:r>
              <a:rPr lang="en-GB" sz="2400" i="1" dirty="0" err="1">
                <a:solidFill>
                  <a:srgbClr val="000000"/>
                </a:solidFill>
                <a:latin typeface="Times New Roman" pitchFamily="18" charset="0"/>
              </a:rPr>
              <a:t>v</a:t>
            </a:r>
            <a:r>
              <a:rPr lang="en-GB" sz="2400" i="1" baseline="-25000" dirty="0" err="1">
                <a:solidFill>
                  <a:srgbClr val="000000"/>
                </a:solidFill>
                <a:latin typeface="Times New Roman" pitchFamily="18" charset="0"/>
              </a:rPr>
              <a:t>emitted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= {400nm, 700nm}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Combinations of all of the above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8600" y="5119766"/>
            <a:ext cx="8686800" cy="173823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endParaRPr lang="en-GB" sz="2800" dirty="0">
              <a:solidFill>
                <a:srgbClr val="000000"/>
              </a:solidFill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55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Gamuts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for RGB</a:t>
            </a:r>
          </a:p>
        </p:txBody>
      </p:sp>
      <p:sp>
        <p:nvSpPr>
          <p:cNvPr id="8" name="Rectangle 7"/>
          <p:cNvSpPr/>
          <p:nvPr/>
        </p:nvSpPr>
        <p:spPr>
          <a:xfrm>
            <a:off x="7447967" y="6488668"/>
            <a:ext cx="10311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Olympus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6062" t="3337" r="16412" b="2223"/>
          <a:stretch/>
        </p:blipFill>
        <p:spPr>
          <a:xfrm>
            <a:off x="1904103" y="981662"/>
            <a:ext cx="5478399" cy="57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770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Gamut of Printed Inks</a:t>
            </a:r>
          </a:p>
        </p:txBody>
      </p:sp>
      <p:sp>
        <p:nvSpPr>
          <p:cNvPr id="8" name="Rectangle 7"/>
          <p:cNvSpPr/>
          <p:nvPr/>
        </p:nvSpPr>
        <p:spPr>
          <a:xfrm>
            <a:off x="7447967" y="6488668"/>
            <a:ext cx="13194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Kodak 1996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2759" y="1243542"/>
            <a:ext cx="4517173" cy="544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3205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0BC15256-7373-DA40-BAE1-963C7B994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15A164-1EA4-8C4B-B8A8-C1E321AF63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718" y="79841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Peter V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Tytell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7" name="Picture 6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40F063A4-7D56-744F-9020-0A92C04A1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0263" y="989150"/>
            <a:ext cx="4263474" cy="5246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727B2FA-C7F4-F548-B1D5-5E3A3544336F}"/>
              </a:ext>
            </a:extLst>
          </p:cNvPr>
          <p:cNvSpPr/>
          <p:nvPr/>
        </p:nvSpPr>
        <p:spPr>
          <a:xfrm>
            <a:off x="1467258" y="6308373"/>
            <a:ext cx="6930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Peter contributed endless to Forensic Science, and inspired these lectures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327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Light </a:t>
            </a:r>
            <a:r>
              <a:rPr lang="en-GB" sz="400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976148"/>
            <a:ext cx="8686800" cy="1046324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When light impinges on a surface, lots of things can happen: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28600" y="2055763"/>
            <a:ext cx="8686800" cy="278903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e- of the atoms </a:t>
            </a:r>
            <a:r>
              <a:rPr lang="en-GB" sz="2800" b="1" i="1" u="sng" dirty="0">
                <a:solidFill>
                  <a:srgbClr val="000000"/>
                </a:solidFill>
                <a:latin typeface="Times New Roman" pitchFamily="18" charset="0"/>
              </a:rPr>
              <a:t>don</a:t>
            </a:r>
            <a:r>
              <a:rPr lang="fr-FR" sz="2800" b="1" i="1" u="sng" dirty="0">
                <a:solidFill>
                  <a:srgbClr val="000000"/>
                </a:solidFill>
                <a:latin typeface="Times New Roman" pitchFamily="18" charset="0"/>
              </a:rPr>
              <a:t>’</a:t>
            </a:r>
            <a:r>
              <a:rPr lang="en-GB" sz="2800" b="1" i="1" u="sng" dirty="0">
                <a:solidFill>
                  <a:srgbClr val="000000"/>
                </a:solidFill>
                <a:latin typeface="Times New Roman" pitchFamily="18" charset="0"/>
              </a:rPr>
              <a:t>t absorb all</a:t>
            </a:r>
            <a:r>
              <a:rPr lang="en-GB" sz="2800" b="1" i="1" dirty="0">
                <a:solidFill>
                  <a:srgbClr val="000000"/>
                </a:solidFill>
                <a:latin typeface="Times New Roman" pitchFamily="18" charset="0"/>
              </a:rPr>
              <a:t> 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of the photons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There are no available states for the e- to be excited to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These are reflected photons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Reflected photons with </a:t>
            </a:r>
            <a:r>
              <a:rPr lang="en-GB" sz="2400" i="1" dirty="0">
                <a:solidFill>
                  <a:srgbClr val="000000"/>
                </a:solidFill>
                <a:latin typeface="Times New Roman" pitchFamily="18" charset="0"/>
              </a:rPr>
              <a:t>v</a:t>
            </a:r>
            <a:r>
              <a:rPr lang="en-GB" sz="2400" i="1" baseline="-25000" dirty="0">
                <a:solidFill>
                  <a:srgbClr val="000000"/>
                </a:solidFill>
                <a:latin typeface="Times New Roman" pitchFamily="18" charset="0"/>
              </a:rPr>
              <a:t>i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= {400nm, 700nm} produce most of the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colors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we see!</a:t>
            </a:r>
            <a:endParaRPr lang="en-GB" sz="28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3666111" y="6258949"/>
            <a:ext cx="1859242" cy="0"/>
          </a:xfrm>
          <a:prstGeom prst="line">
            <a:avLst/>
          </a:prstGeom>
          <a:ln w="762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ight Arrow 6"/>
          <p:cNvSpPr/>
          <p:nvPr/>
        </p:nvSpPr>
        <p:spPr>
          <a:xfrm rot="2503986">
            <a:off x="1783582" y="4748721"/>
            <a:ext cx="2421614" cy="968959"/>
          </a:xfrm>
          <a:prstGeom prst="rightArrow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rot="2555871">
            <a:off x="2081832" y="4831700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White light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73346" y="6417200"/>
            <a:ext cx="2616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Absorbs </a:t>
            </a:r>
            <a:r>
              <a:rPr lang="en-US" sz="2400" dirty="0">
                <a:solidFill>
                  <a:srgbClr val="F74E0C"/>
                </a:solidFill>
                <a:latin typeface="Times New Roman"/>
                <a:cs typeface="Times New Roman"/>
              </a:rPr>
              <a:t>r</a:t>
            </a:r>
            <a:r>
              <a:rPr lang="en-US" sz="2400" dirty="0">
                <a:solidFill>
                  <a:srgbClr val="F73F12"/>
                </a:solidFill>
                <a:latin typeface="Times New Roman"/>
                <a:cs typeface="Times New Roman"/>
              </a:rPr>
              <a:t>e</a:t>
            </a:r>
            <a:r>
              <a:rPr lang="en-US" sz="2400" dirty="0">
                <a:solidFill>
                  <a:srgbClr val="FF0E68"/>
                </a:solidFill>
                <a:latin typeface="Times New Roman"/>
                <a:cs typeface="Times New Roman"/>
              </a:rPr>
              <a:t>d</a:t>
            </a:r>
            <a:r>
              <a:rPr lang="en-US" sz="2400" dirty="0">
                <a:solidFill>
                  <a:srgbClr val="FF5217"/>
                </a:solidFill>
                <a:latin typeface="Times New Roman"/>
                <a:cs typeface="Times New Roman"/>
              </a:rPr>
              <a:t>s</a:t>
            </a:r>
            <a:r>
              <a:rPr lang="en-US" sz="2400" dirty="0">
                <a:latin typeface="Times New Roman"/>
                <a:cs typeface="Times New Roman"/>
              </a:rPr>
              <a:t>, </a:t>
            </a:r>
            <a:r>
              <a:rPr lang="en-US" sz="2400" dirty="0">
                <a:solidFill>
                  <a:srgbClr val="09C8FF"/>
                </a:solidFill>
                <a:latin typeface="Times New Roman"/>
                <a:cs typeface="Times New Roman"/>
              </a:rPr>
              <a:t>b</a:t>
            </a:r>
            <a:r>
              <a:rPr lang="en-US" sz="2400" dirty="0">
                <a:solidFill>
                  <a:srgbClr val="21A1FF"/>
                </a:solidFill>
                <a:latin typeface="Times New Roman"/>
                <a:cs typeface="Times New Roman"/>
              </a:rPr>
              <a:t>l</a:t>
            </a:r>
            <a:r>
              <a:rPr lang="en-US" sz="2400" dirty="0">
                <a:solidFill>
                  <a:srgbClr val="1502FF"/>
                </a:solidFill>
                <a:latin typeface="Times New Roman"/>
                <a:cs typeface="Times New Roman"/>
              </a:rPr>
              <a:t>u</a:t>
            </a:r>
            <a:r>
              <a:rPr lang="en-US" sz="2400" dirty="0">
                <a:solidFill>
                  <a:srgbClr val="5321FF"/>
                </a:solidFill>
                <a:latin typeface="Times New Roman"/>
                <a:cs typeface="Times New Roman"/>
              </a:rPr>
              <a:t>e</a:t>
            </a:r>
            <a:r>
              <a:rPr lang="en-US" sz="2400" dirty="0">
                <a:solidFill>
                  <a:srgbClr val="4D74FF"/>
                </a:solidFill>
                <a:latin typeface="Times New Roman"/>
                <a:cs typeface="Times New Roman"/>
              </a:rPr>
              <a:t>s</a:t>
            </a:r>
          </a:p>
        </p:txBody>
      </p:sp>
      <p:sp>
        <p:nvSpPr>
          <p:cNvPr id="10" name="Right Arrow 9"/>
          <p:cNvSpPr/>
          <p:nvPr/>
        </p:nvSpPr>
        <p:spPr>
          <a:xfrm rot="19040171">
            <a:off x="4870691" y="4870980"/>
            <a:ext cx="2317505" cy="576137"/>
          </a:xfrm>
          <a:prstGeom prst="rightArrow">
            <a:avLst/>
          </a:prstGeom>
          <a:solidFill>
            <a:srgbClr val="008000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212366" y="5279921"/>
            <a:ext cx="2882954" cy="1200329"/>
          </a:xfrm>
          <a:prstGeom prst="rect">
            <a:avLst/>
          </a:prstGeom>
          <a:solidFill>
            <a:srgbClr val="FFFDFB"/>
          </a:solidFill>
          <a:ln>
            <a:solidFill>
              <a:srgbClr val="1ABB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Reflects mostly greens that our eyes are sensitive to </a:t>
            </a:r>
            <a:endParaRPr lang="en-US" sz="2400" dirty="0">
              <a:solidFill>
                <a:srgbClr val="4D74FF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69822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12" grpId="0"/>
      <p:bldP spid="10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028523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So what we call </a:t>
            </a:r>
            <a:r>
              <a:rPr lang="en-GB" sz="2800" b="1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is just a bunch of </a:t>
            </a:r>
            <a:r>
              <a:rPr lang="en-GB" sz="2800" i="1" dirty="0" err="1">
                <a:solidFill>
                  <a:srgbClr val="000000"/>
                </a:solidFill>
                <a:latin typeface="Times New Roman" pitchFamily="18" charset="0"/>
              </a:rPr>
              <a:t>hv</a:t>
            </a:r>
            <a:r>
              <a:rPr lang="en-GB" sz="2800" i="1" baseline="-25000" dirty="0" err="1">
                <a:solidFill>
                  <a:srgbClr val="000000"/>
                </a:solidFill>
                <a:latin typeface="Times New Roman" pitchFamily="18" charset="0"/>
              </a:rPr>
              <a:t>i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coming from a material (reflected or emitted) which have </a:t>
            </a:r>
            <a:r>
              <a:rPr lang="en-GB" sz="2800" i="1" dirty="0">
                <a:solidFill>
                  <a:srgbClr val="000000"/>
                </a:solidFill>
                <a:latin typeface="Times New Roman" pitchFamily="18" charset="0"/>
              </a:rPr>
              <a:t>v</a:t>
            </a:r>
            <a:r>
              <a:rPr lang="en-GB" sz="2800" i="1" baseline="-25000" dirty="0">
                <a:solidFill>
                  <a:srgbClr val="000000"/>
                </a:solidFill>
                <a:latin typeface="Times New Roman" pitchFamily="18" charset="0"/>
              </a:rPr>
              <a:t>i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= {400nm, 700nm} 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03718" y="2465313"/>
            <a:ext cx="8686800" cy="3453189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b="1" dirty="0" err="1">
                <a:solidFill>
                  <a:srgbClr val="000000"/>
                </a:solidFill>
                <a:latin typeface="Times New Roman" pitchFamily="18" charset="0"/>
              </a:rPr>
              <a:t>Grassmann’s</a:t>
            </a:r>
            <a:r>
              <a:rPr lang="en-GB" sz="2800" b="1" dirty="0">
                <a:solidFill>
                  <a:srgbClr val="000000"/>
                </a:solidFill>
                <a:latin typeface="Times New Roman" pitchFamily="18" charset="0"/>
              </a:rPr>
              <a:t> law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: the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a </a:t>
            </a:r>
            <a:r>
              <a:rPr lang="en-GB" sz="2800" i="1" u="sng" dirty="0">
                <a:solidFill>
                  <a:srgbClr val="000000"/>
                </a:solidFill>
                <a:latin typeface="Times New Roman" pitchFamily="18" charset="0"/>
              </a:rPr>
              <a:t>test light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can be matched by an </a:t>
            </a:r>
            <a:r>
              <a:rPr lang="en-GB" sz="2800" i="1" u="sng" dirty="0">
                <a:solidFill>
                  <a:srgbClr val="000000"/>
                </a:solidFill>
                <a:latin typeface="Times New Roman" pitchFamily="18" charset="0"/>
              </a:rPr>
              <a:t>additive mixture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three </a:t>
            </a:r>
            <a:r>
              <a:rPr lang="en-GB" sz="2800" i="1" u="sng" dirty="0">
                <a:solidFill>
                  <a:srgbClr val="000000"/>
                </a:solidFill>
                <a:latin typeface="Times New Roman" pitchFamily="18" charset="0"/>
              </a:rPr>
              <a:t>primary lights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The primaries are references and can be anything.</a:t>
            </a:r>
          </a:p>
          <a:p>
            <a:pPr marL="1344613" lvl="2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Common primaries:</a:t>
            </a:r>
          </a:p>
          <a:p>
            <a:pPr marL="1801813" lvl="3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FF0000"/>
                </a:solidFill>
                <a:latin typeface="Times New Roman" pitchFamily="18" charset="0"/>
              </a:rPr>
              <a:t>Red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(700nm), </a:t>
            </a:r>
            <a:r>
              <a:rPr lang="en-GB" sz="2400" dirty="0">
                <a:solidFill>
                  <a:srgbClr val="1ABB00"/>
                </a:solidFill>
                <a:latin typeface="Times New Roman" pitchFamily="18" charset="0"/>
              </a:rPr>
              <a:t>Green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(546.1nm), </a:t>
            </a:r>
            <a:r>
              <a:rPr lang="en-GB" sz="2400" dirty="0">
                <a:solidFill>
                  <a:srgbClr val="1502FF"/>
                </a:solidFill>
                <a:latin typeface="Times New Roman" pitchFamily="18" charset="0"/>
              </a:rPr>
              <a:t>Blue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(435.8nm)</a:t>
            </a:r>
          </a:p>
          <a:p>
            <a:pPr marL="1801813" lvl="3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So a specific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, C would be: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6501" y="5454952"/>
            <a:ext cx="61976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233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What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Is It?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5773385"/>
            <a:ext cx="8686800" cy="87838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A great reference: Konica-Minolta, Precise 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Communication:</a:t>
            </a:r>
          </a:p>
          <a:p>
            <a:pPr marL="887413" lvl="1" indent="-323850"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  <a:hlinkClick r:id="rId3"/>
              </a:rPr>
              <a:t>http://www.konicaminolta.com/instruments/knowledge/color/</a:t>
            </a:r>
            <a:endParaRPr lang="en-GB" sz="24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4837" y="1028523"/>
            <a:ext cx="3794274" cy="449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18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Munsell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System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967484"/>
            <a:ext cx="8686800" cy="38681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Hue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: Basic “</a:t>
            </a:r>
            <a:r>
              <a:rPr lang="en-GB" sz="24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” name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34648" y="1354300"/>
            <a:ext cx="8686800" cy="38317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Luminosity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, </a:t>
            </a: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Lightness, Value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: perceived brightness/darkness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247741" y="1737469"/>
            <a:ext cx="8686800" cy="44469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b="1" dirty="0">
                <a:solidFill>
                  <a:srgbClr val="000000"/>
                </a:solidFill>
                <a:latin typeface="Times New Roman" pitchFamily="18" charset="0"/>
              </a:rPr>
              <a:t>Saturation, Chroma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: Vividness/Dullness</a:t>
            </a:r>
          </a:p>
        </p:txBody>
      </p:sp>
      <p:pic>
        <p:nvPicPr>
          <p:cNvPr id="3" name="Picture 2" descr="colorsystem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02"/>
          <a:stretch/>
        </p:blipFill>
        <p:spPr>
          <a:xfrm rot="5400000">
            <a:off x="1988910" y="684032"/>
            <a:ext cx="4630301" cy="7727602"/>
          </a:xfrm>
          <a:prstGeom prst="rect">
            <a:avLst/>
          </a:prstGeom>
        </p:spPr>
      </p:pic>
      <p:sp>
        <p:nvSpPr>
          <p:cNvPr id="10" name="Curved Left Arrow 9"/>
          <p:cNvSpPr/>
          <p:nvPr/>
        </p:nvSpPr>
        <p:spPr>
          <a:xfrm>
            <a:off x="7788632" y="2668882"/>
            <a:ext cx="653716" cy="3813970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99253" y="2182166"/>
            <a:ext cx="1133919" cy="369332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Times New Roman" pitchFamily="18" charset="0"/>
              </a:rPr>
              <a:t>Lightness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 rot="16200000">
            <a:off x="-266023" y="4334855"/>
            <a:ext cx="1236374" cy="369332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Times New Roman" pitchFamily="18" charset="0"/>
              </a:rPr>
              <a:t>Saturation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474564" y="2260268"/>
            <a:ext cx="595047" cy="369332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Times New Roman" pitchFamily="18" charset="0"/>
              </a:rPr>
              <a:t>Hue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488663" y="6470316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Konica-Minolta</a:t>
            </a:r>
          </a:p>
        </p:txBody>
      </p:sp>
    </p:spTree>
    <p:extLst>
      <p:ext uri="{BB962C8B-B14F-4D97-AF65-F5344CB8AC3E}">
        <p14:creationId xmlns:p14="http://schemas.microsoft.com/office/powerpoint/2010/main" val="2044080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7" grpId="0"/>
      <p:bldP spid="10" grpId="0" animBg="1"/>
      <p:bldP spid="11" grpId="0" animBg="1"/>
      <p:bldP spid="12" grpId="0" animBg="1"/>
      <p:bldP spid="14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Munsell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System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037" t="1697" b="5871"/>
          <a:stretch/>
        </p:blipFill>
        <p:spPr>
          <a:xfrm>
            <a:off x="-7074" y="1640231"/>
            <a:ext cx="4636707" cy="460562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488663" y="6470316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Konica-Minolta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2296" t="3246" b="1862"/>
          <a:stretch/>
        </p:blipFill>
        <p:spPr>
          <a:xfrm>
            <a:off x="4622017" y="1640231"/>
            <a:ext cx="4521983" cy="457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79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4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03718" y="116417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buFont typeface="Times New Roman" pitchFamily="18" charset="0"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Standardization of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endParaRPr lang="en-GB" sz="4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28600" y="1277309"/>
            <a:ext cx="8686800" cy="1668847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Commission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Internationale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de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L'éclairag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(CIE) 1931 </a:t>
            </a:r>
            <a:r>
              <a:rPr lang="en-GB" sz="28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matching functions:</a:t>
            </a:r>
          </a:p>
        </p:txBody>
      </p:sp>
      <p:sp>
        <p:nvSpPr>
          <p:cNvPr id="6" name="Rectangle 5"/>
          <p:cNvSpPr/>
          <p:nvPr/>
        </p:nvSpPr>
        <p:spPr>
          <a:xfrm>
            <a:off x="4897573" y="6185408"/>
            <a:ext cx="21082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Symbol" charset="2"/>
                <a:cs typeface="Symbol" charset="2"/>
              </a:rPr>
              <a:t>l</a:t>
            </a:r>
            <a:r>
              <a:rPr lang="en-GB" sz="2800" dirty="0">
                <a:solidFill>
                  <a:srgbClr val="000000"/>
                </a:solidFill>
                <a:latin typeface="Times New Roman" pitchFamily="18" charset="0"/>
              </a:rPr>
              <a:t> of test light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7889" t="19353" r="10316" b="14459"/>
          <a:stretch/>
        </p:blipFill>
        <p:spPr>
          <a:xfrm>
            <a:off x="2965802" y="2561908"/>
            <a:ext cx="5996712" cy="36401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8600" y="2288754"/>
            <a:ext cx="3036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/>
                <a:cs typeface="Times New Roman"/>
              </a:rPr>
              <a:t>Ask a set of people: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41693" y="2913319"/>
            <a:ext cx="339454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How much </a:t>
            </a:r>
            <a:r>
              <a:rPr lang="en-GB" sz="2400" dirty="0">
                <a:solidFill>
                  <a:srgbClr val="FF0000"/>
                </a:solidFill>
                <a:latin typeface="Times New Roman" pitchFamily="18" charset="0"/>
              </a:rPr>
              <a:t>Red</a:t>
            </a: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 (700nm) do you need?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861377" y="4964823"/>
            <a:ext cx="205370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To match a test light of this </a:t>
            </a:r>
            <a:r>
              <a:rPr lang="en-US" dirty="0">
                <a:latin typeface="Symbol" charset="2"/>
                <a:cs typeface="Symbol" charset="2"/>
              </a:rPr>
              <a:t>l…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5849076" y="4382245"/>
            <a:ext cx="7948" cy="122890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endCxn id="7" idx="1"/>
          </p:cNvCxnSpPr>
          <p:nvPr/>
        </p:nvCxnSpPr>
        <p:spPr>
          <a:xfrm flipH="1" flipV="1">
            <a:off x="2965802" y="4381979"/>
            <a:ext cx="2895575" cy="130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Left Brace 20"/>
          <p:cNvSpPr/>
          <p:nvPr/>
        </p:nvSpPr>
        <p:spPr>
          <a:xfrm>
            <a:off x="2507562" y="4382245"/>
            <a:ext cx="418984" cy="1348686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50732" y="4816124"/>
            <a:ext cx="17484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Well, I need to dial in this much </a:t>
            </a:r>
            <a:r>
              <a:rPr lang="en-GB" dirty="0">
                <a:solidFill>
                  <a:srgbClr val="FF0000"/>
                </a:solidFill>
                <a:latin typeface="Times New Roman" pitchFamily="18" charset="0"/>
              </a:rPr>
              <a:t>Red</a:t>
            </a:r>
            <a:r>
              <a:rPr lang="en-GB" dirty="0">
                <a:solidFill>
                  <a:srgbClr val="000000"/>
                </a:solidFill>
                <a:latin typeface="Times New Roman" pitchFamily="18" charset="0"/>
              </a:rPr>
              <a:t> (700nm) </a:t>
            </a:r>
            <a:r>
              <a:rPr lang="en-US" dirty="0">
                <a:latin typeface="Times New Roman"/>
                <a:cs typeface="Times New Roman"/>
              </a:rPr>
              <a:t>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3366830" y="2091260"/>
            <a:ext cx="34291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Test light of wavelength </a:t>
            </a:r>
            <a:r>
              <a:rPr lang="en-US" dirty="0">
                <a:latin typeface="Symbol" charset="2"/>
                <a:cs typeface="Symbol" charset="2"/>
              </a:rPr>
              <a:t>l=550 </a:t>
            </a:r>
            <a:r>
              <a:rPr lang="en-US" dirty="0">
                <a:latin typeface="Times New Roman"/>
                <a:cs typeface="Times New Roman"/>
              </a:rPr>
              <a:t>nm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9798" y="2460592"/>
            <a:ext cx="1451572" cy="145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41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1" grpId="0"/>
      <p:bldP spid="21" grpId="0" animBg="1"/>
      <p:bldP spid="22" grpId="0"/>
      <p:bldP spid="2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7207</TotalTime>
  <Words>1352</Words>
  <Application>Microsoft Macintosh PowerPoint</Application>
  <PresentationFormat>On-screen Show (4:3)</PresentationFormat>
  <Paragraphs>189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npetraco</dc:creator>
  <cp:lastModifiedBy>Nicholas Petraco</cp:lastModifiedBy>
  <cp:revision>72</cp:revision>
  <dcterms:created xsi:type="dcterms:W3CDTF">2014-11-16T23:11:16Z</dcterms:created>
  <dcterms:modified xsi:type="dcterms:W3CDTF">2021-11-23T13:51:47Z</dcterms:modified>
</cp:coreProperties>
</file>

<file path=docProps/thumbnail.jpeg>
</file>